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Montserrat"/>
      <p:regular r:id="rId51"/>
      <p:bold r:id="rId52"/>
      <p:italic r:id="rId53"/>
      <p:boldItalic r:id="rId54"/>
    </p:embeddedFont>
    <p:embeddedFont>
      <p:font typeface="Lato"/>
      <p:regular r:id="rId55"/>
      <p:bold r:id="rId56"/>
      <p:italic r:id="rId57"/>
      <p:boldItalic r:id="rId58"/>
    </p:embeddedFont>
    <p:embeddedFont>
      <p:font typeface="Average"/>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9D7939-A673-4203-842B-28C6CF246F02}">
  <a:tblStyle styleId="{E39D7939-A673-4203-842B-28C6CF246F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Montserrat-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Average-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3e01ed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3e01ed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3d0f2d7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3d0f2d7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3d0f2d7d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3d0f2d7d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3d0f2d7d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3d0f2d7d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3e01ed6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3e01ed6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3d0f2d7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e3d0f2d7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3e01ed6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3e01ed66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3e01ed6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3e01ed6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3e01ed6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3e01ed6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3e01ed66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3e01ed66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3e01ed6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3e01ed6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3e01ed66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3e01ed66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3e01ed66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e3e01ed66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4d4045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4d4045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535ed328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535ed328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535ed328d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535ed328d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511dee3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511dee3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35ed328d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35ed328d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35ed328d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535ed328d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35ed328d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35ed328d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35ed328d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35ed328d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35ed328d6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535ed328d6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35ed328d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35ed328d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535ed328d6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535ed328d6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535ed328d6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535ed328d6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35ed328d6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35ed328d6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35ed328d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35ed328d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3d0f2d7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3d0f2d7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35ed328d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35ed328d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3d0f2d7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3d0f2d7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3d0f2d7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3d0f2d7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3d0f2d7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3d0f2d7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3d0f2d7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3d0f2d7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3d0f2d7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3d0f2d7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Memristor-based Deep Spiking Neural Network with a Computing-In-Memory Architecture</a:t>
            </a:r>
            <a:endParaRPr sz="25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 d</a:t>
            </a:r>
            <a:r>
              <a:rPr lang="en-GB"/>
              <a:t>emonstration of spatiotemporal information processing capability of the proposed designed architecture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TTFS vs ISI vs Count Rate Encoding</a:t>
            </a:r>
            <a:endParaRPr/>
          </a:p>
        </p:txBody>
      </p:sp>
      <p:pic>
        <p:nvPicPr>
          <p:cNvPr id="291" name="Google Shape;291;p26"/>
          <p:cNvPicPr preferRelativeResize="0"/>
          <p:nvPr/>
        </p:nvPicPr>
        <p:blipFill>
          <a:blip r:embed="rId3">
            <a:alphaModFix/>
          </a:blip>
          <a:stretch>
            <a:fillRect/>
          </a:stretch>
        </p:blipFill>
        <p:spPr>
          <a:xfrm>
            <a:off x="1406500" y="991828"/>
            <a:ext cx="2627675" cy="1905275"/>
          </a:xfrm>
          <a:prstGeom prst="rect">
            <a:avLst/>
          </a:prstGeom>
          <a:noFill/>
          <a:ln>
            <a:noFill/>
          </a:ln>
        </p:spPr>
      </p:pic>
      <p:pic>
        <p:nvPicPr>
          <p:cNvPr id="292" name="Google Shape;292;p26"/>
          <p:cNvPicPr preferRelativeResize="0"/>
          <p:nvPr/>
        </p:nvPicPr>
        <p:blipFill>
          <a:blip r:embed="rId4">
            <a:alphaModFix/>
          </a:blip>
          <a:stretch>
            <a:fillRect/>
          </a:stretch>
        </p:blipFill>
        <p:spPr>
          <a:xfrm>
            <a:off x="1406500" y="3073225"/>
            <a:ext cx="2627675" cy="1905275"/>
          </a:xfrm>
          <a:prstGeom prst="rect">
            <a:avLst/>
          </a:prstGeom>
          <a:noFill/>
          <a:ln>
            <a:noFill/>
          </a:ln>
        </p:spPr>
      </p:pic>
      <p:pic>
        <p:nvPicPr>
          <p:cNvPr id="293" name="Google Shape;293;p26"/>
          <p:cNvPicPr preferRelativeResize="0"/>
          <p:nvPr/>
        </p:nvPicPr>
        <p:blipFill>
          <a:blip r:embed="rId5">
            <a:alphaModFix/>
          </a:blip>
          <a:stretch>
            <a:fillRect/>
          </a:stretch>
        </p:blipFill>
        <p:spPr>
          <a:xfrm>
            <a:off x="4572000" y="2235800"/>
            <a:ext cx="4004200" cy="11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Leaky Integrate-and-Fire (LIF) Neuron</a:t>
            </a:r>
            <a:endParaRPr/>
          </a:p>
        </p:txBody>
      </p:sp>
      <p:sp>
        <p:nvSpPr>
          <p:cNvPr id="299" name="Google Shape;299;p27"/>
          <p:cNvSpPr txBox="1"/>
          <p:nvPr>
            <p:ph idx="1" type="body"/>
          </p:nvPr>
        </p:nvSpPr>
        <p:spPr>
          <a:xfrm>
            <a:off x="1297500" y="9636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backbone of any form of neural </a:t>
            </a:r>
            <a:r>
              <a:rPr lang="en-GB"/>
              <a:t>network, be is spiked or artificial, is the model of the neuron making up the network. Spiking neural networks (SNNs) employ various neuron models that balance biological realism with computational efficiency. A few commonly used models are:</a:t>
            </a:r>
            <a:endParaRPr/>
          </a:p>
          <a:p>
            <a:pPr indent="-311150" lvl="0" marL="457200" rtl="0" algn="l">
              <a:spcBef>
                <a:spcPts val="1600"/>
              </a:spcBef>
              <a:spcAft>
                <a:spcPts val="0"/>
              </a:spcAft>
              <a:buSzPts val="1300"/>
              <a:buAutoNum type="arabicPeriod"/>
            </a:pPr>
            <a:r>
              <a:rPr b="1" i="1" lang="en-GB"/>
              <a:t>Leaky Integrate-and-Fire (LIF) Model</a:t>
            </a:r>
            <a:r>
              <a:rPr lang="en-GB"/>
              <a:t> : A simple yet popular model neuron model used widely in almost every application of SNN.</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b="1" i="1" lang="en-GB"/>
              <a:t>Hodgkin-Huxley Model </a:t>
            </a:r>
            <a:r>
              <a:rPr lang="en-GB"/>
              <a:t> : A detailed and biologically accurate model that describes the ionic mechanisms behind action potentials using a system of differential equations. While highly realistic, it is computationally intensive.</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b="1" i="1" lang="en-GB"/>
              <a:t>Izhikevich Model </a:t>
            </a:r>
            <a:r>
              <a:rPr lang="en-GB"/>
              <a:t>: Designed to capture a wide range of spiking and bursting behaviors observed in biological neurons, it strikes a balance between computational efficiency and biological realism.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Leaky Integrate-and-Fire (LIF) Neuron (cont.)</a:t>
            </a:r>
            <a:endParaRPr/>
          </a:p>
        </p:txBody>
      </p:sp>
      <p:sp>
        <p:nvSpPr>
          <p:cNvPr id="305" name="Google Shape;305;p28"/>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the heart of ISI coding is the LIF neuron model.  It is a simple yet popular model where the neuron integrates incoming currents with a leakage term. When the membrane potential reaches a set threshold, a spike is fired and the potential is reset(depending on the type of spiral neural models used).  </a:t>
            </a:r>
            <a:endParaRPr/>
          </a:p>
          <a:p>
            <a:pPr indent="0" lvl="0" marL="0" rtl="0" algn="l">
              <a:spcBef>
                <a:spcPts val="1600"/>
              </a:spcBef>
              <a:spcAft>
                <a:spcPts val="0"/>
              </a:spcAft>
              <a:buNone/>
            </a:pPr>
            <a:r>
              <a:rPr lang="en-GB"/>
              <a:t>The core concepts involved behind LIF neuron model are as follows : </a:t>
            </a:r>
            <a:endParaRPr/>
          </a:p>
          <a:p>
            <a:pPr indent="-311150" lvl="0" marL="457200" rtl="0" algn="l">
              <a:spcBef>
                <a:spcPts val="1600"/>
              </a:spcBef>
              <a:spcAft>
                <a:spcPts val="0"/>
              </a:spcAft>
              <a:buSzPts val="1300"/>
              <a:buAutoNum type="arabicPeriod"/>
            </a:pPr>
            <a:r>
              <a:rPr b="1" i="1" lang="en-GB"/>
              <a:t>Integration of Inputs</a:t>
            </a:r>
            <a:r>
              <a:rPr lang="en-GB"/>
              <a:t> : The neuron sums or "integrates" incoming electrical currents (synaptic inputs), which causes its membrane potential to rise over time.</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b="1" i="1" lang="en-GB"/>
              <a:t>Leakage </a:t>
            </a:r>
            <a:r>
              <a:rPr lang="en-GB"/>
              <a:t>: The membrane potential doesn't just keep rising indefinitely. Instead, it decays or "leaks" back towards a resting value. This mimics the natural tendency of neurons to lose charge over time if no additional input is received.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LIF Neuron model (cont.)</a:t>
            </a:r>
            <a:endParaRPr/>
          </a:p>
        </p:txBody>
      </p:sp>
      <p:sp>
        <p:nvSpPr>
          <p:cNvPr id="311" name="Google Shape;311;p29"/>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LIF neuron model is typically mathematically defined by the following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W</a:t>
            </a:r>
            <a:r>
              <a:rPr lang="en-GB"/>
              <a:t>hile the perceptron neurons provide a straightforward, static mapping from inputs to outputs, the LIF neuron model captures the temporal evolution of neuronal activity, including how inputs accumulate over time, leak away, and ultimately trigger spikes when a threshold is reached.</a:t>
            </a:r>
            <a:endParaRPr/>
          </a:p>
          <a:p>
            <a:pPr indent="0" lvl="0" marL="0" rtl="0" algn="l">
              <a:spcBef>
                <a:spcPts val="1600"/>
              </a:spcBef>
              <a:spcAft>
                <a:spcPts val="0"/>
              </a:spcAft>
              <a:buNone/>
            </a:pPr>
            <a:r>
              <a:rPr lang="en-GB"/>
              <a:t>This fundamental difference is what allows SNNs to process temporal information in a way that static models cannot.</a:t>
            </a:r>
            <a:endParaRPr/>
          </a:p>
          <a:p>
            <a:pPr indent="0" lvl="0" marL="0" rtl="0" algn="l">
              <a:spcBef>
                <a:spcPts val="1600"/>
              </a:spcBef>
              <a:spcAft>
                <a:spcPts val="1600"/>
              </a:spcAft>
              <a:buNone/>
            </a:pPr>
            <a:r>
              <a:t/>
            </a:r>
            <a:endParaRPr/>
          </a:p>
        </p:txBody>
      </p:sp>
      <p:pic>
        <p:nvPicPr>
          <p:cNvPr id="312" name="Google Shape;312;p29"/>
          <p:cNvPicPr preferRelativeResize="0"/>
          <p:nvPr/>
        </p:nvPicPr>
        <p:blipFill rotWithShape="1">
          <a:blip r:embed="rId3">
            <a:alphaModFix/>
          </a:blip>
          <a:srcRect b="0" l="0" r="0" t="0"/>
          <a:stretch/>
        </p:blipFill>
        <p:spPr>
          <a:xfrm>
            <a:off x="2808325" y="1635849"/>
            <a:ext cx="3527374" cy="86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Differences between Perceptron and LIF Neuron Models</a:t>
            </a:r>
            <a:endParaRPr/>
          </a:p>
        </p:txBody>
      </p:sp>
      <p:graphicFrame>
        <p:nvGraphicFramePr>
          <p:cNvPr id="318" name="Google Shape;318;p30"/>
          <p:cNvGraphicFramePr/>
          <p:nvPr/>
        </p:nvGraphicFramePr>
        <p:xfrm>
          <a:off x="1197450" y="1493725"/>
          <a:ext cx="3000000" cy="3000000"/>
        </p:xfrm>
        <a:graphic>
          <a:graphicData uri="http://schemas.openxmlformats.org/drawingml/2006/table">
            <a:tbl>
              <a:tblPr>
                <a:noFill/>
                <a:tableStyleId>{E39D7939-A673-4203-842B-28C6CF246F02}</a:tableStyleId>
              </a:tblPr>
              <a:tblGrid>
                <a:gridCol w="2413000"/>
                <a:gridCol w="2413000"/>
                <a:gridCol w="2413000"/>
              </a:tblGrid>
              <a:tr h="381000">
                <a:tc>
                  <a:txBody>
                    <a:bodyPr/>
                    <a:lstStyle/>
                    <a:p>
                      <a:pPr indent="0" lvl="0" marL="0" rtl="0" algn="ctr">
                        <a:spcBef>
                          <a:spcPts val="0"/>
                        </a:spcBef>
                        <a:spcAft>
                          <a:spcPts val="0"/>
                        </a:spcAft>
                        <a:buNone/>
                      </a:pPr>
                      <a:r>
                        <a:rPr lang="en-GB">
                          <a:solidFill>
                            <a:schemeClr val="lt1"/>
                          </a:solidFill>
                        </a:rPr>
                        <a:t>Feature</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Perceptron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LIF Neuron</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Time Dynamics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Evaluates inputs in a single, instantaneous computation.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Integrates inputs over time, with dynamics dictated by a differential equation</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Output Representation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Produces a single binary output based solely on the current weighted sum.</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Produces a spike (or a train of spikes) over time, capturing temporal aspects of the input.</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Complexity</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Lower complexity due to straightforward weighted summation and thresholding</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Higher complexity as it involves solving differential equations to model membrane potential dynamics</a:t>
                      </a:r>
                      <a:endParaRPr>
                        <a:solidFill>
                          <a:schemeClr val="lt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Major Differences between ANNs and SNNs</a:t>
            </a:r>
            <a:endParaRPr/>
          </a:p>
        </p:txBody>
      </p:sp>
      <p:graphicFrame>
        <p:nvGraphicFramePr>
          <p:cNvPr id="324" name="Google Shape;324;p31"/>
          <p:cNvGraphicFramePr/>
          <p:nvPr/>
        </p:nvGraphicFramePr>
        <p:xfrm>
          <a:off x="1197450" y="1421150"/>
          <a:ext cx="3000000" cy="3000000"/>
        </p:xfrm>
        <a:graphic>
          <a:graphicData uri="http://schemas.openxmlformats.org/drawingml/2006/table">
            <a:tbl>
              <a:tblPr>
                <a:noFill/>
                <a:tableStyleId>{E39D7939-A673-4203-842B-28C6CF246F02}</a:tableStyleId>
              </a:tblPr>
              <a:tblGrid>
                <a:gridCol w="1809750"/>
                <a:gridCol w="1809750"/>
                <a:gridCol w="1809750"/>
                <a:gridCol w="1809750"/>
              </a:tblGrid>
              <a:tr h="381000">
                <a:tc>
                  <a:txBody>
                    <a:bodyPr/>
                    <a:lstStyle/>
                    <a:p>
                      <a:pPr indent="0" lvl="0" marL="0" rtl="0" algn="ctr">
                        <a:spcBef>
                          <a:spcPts val="0"/>
                        </a:spcBef>
                        <a:spcAft>
                          <a:spcPts val="0"/>
                        </a:spcAft>
                        <a:buNone/>
                      </a:pPr>
                      <a:r>
                        <a:rPr lang="en-GB">
                          <a:solidFill>
                            <a:schemeClr val="lt1"/>
                          </a:solidFill>
                        </a:rPr>
                        <a:t>Serial Number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Features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ANNs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SNNs</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Information Encoding</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Continuous values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Discrete Spikes (events)</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2</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Time Representation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Static or discrete time</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Continuous</a:t>
                      </a:r>
                      <a:r>
                        <a:rPr lang="en-GB">
                          <a:solidFill>
                            <a:schemeClr val="lt1"/>
                          </a:solidFill>
                        </a:rPr>
                        <a:t> Time</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Power Consumption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Higher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Lower</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Complexity</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Simpler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Biologically more realistic</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Mathematical Basis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Algebraic Equations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Differential Equations</a:t>
                      </a:r>
                      <a:endParaRPr>
                        <a:solidFill>
                          <a:schemeClr val="lt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pick SNN over Artificial Neural Networks (ANN)?</a:t>
            </a:r>
            <a:endParaRPr/>
          </a:p>
        </p:txBody>
      </p:sp>
      <p:sp>
        <p:nvSpPr>
          <p:cNvPr id="330" name="Google Shape;330;p3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1" name="Google Shape;331;p32"/>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u="sng">
                <a:solidFill>
                  <a:srgbClr val="FFFFFF"/>
                </a:solidFill>
              </a:rPr>
              <a:t>Temporal Dynamics</a:t>
            </a:r>
            <a:r>
              <a:rPr lang="en-GB">
                <a:solidFill>
                  <a:srgbClr val="FFFFFF"/>
                </a:solidFill>
              </a:rPr>
              <a:t> : SNNs communicate through discrete electrical pulses called spikes. The timing of these spikes is crucial, meaning that when a spike occurs carries information in addition to how often spikes occur.</a:t>
            </a:r>
            <a:endParaRPr>
              <a:solidFill>
                <a:srgbClr val="FFFFFF"/>
              </a:solidFill>
            </a:endParaRPr>
          </a:p>
        </p:txBody>
      </p:sp>
      <p:sp>
        <p:nvSpPr>
          <p:cNvPr id="332" name="Google Shape;332;p3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33" name="Google Shape;333;p32"/>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u="sng">
                <a:solidFill>
                  <a:srgbClr val="FFFFFF"/>
                </a:solidFill>
              </a:rPr>
              <a:t>Biological Plausibility</a:t>
            </a:r>
            <a:r>
              <a:rPr lang="en-GB">
                <a:solidFill>
                  <a:srgbClr val="FFFFFF"/>
                </a:solidFill>
              </a:rPr>
              <a:t> : By modeling neurons more realistically—integrating incoming spikes over time and firing only when a threshold is reached—SNNs capture aspects of neural behavior seen in real brains.</a:t>
            </a:r>
            <a:endParaRPr>
              <a:solidFill>
                <a:srgbClr val="FFFFFF"/>
              </a:solidFill>
            </a:endParaRPr>
          </a:p>
        </p:txBody>
      </p:sp>
      <p:sp>
        <p:nvSpPr>
          <p:cNvPr id="334" name="Google Shape;334;p3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35" name="Google Shape;335;p32"/>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GB" u="sng">
                <a:solidFill>
                  <a:srgbClr val="FFFFFF"/>
                </a:solidFill>
              </a:rPr>
              <a:t>Energy Efficiency</a:t>
            </a:r>
            <a:r>
              <a:rPr lang="en-GB">
                <a:solidFill>
                  <a:srgbClr val="FFFFFF"/>
                </a:solidFill>
              </a:rPr>
              <a:t> : Because they are event-driven (neurons only process information when a spike occurs), they have the potential to be more energy efficient. </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Applications of SNN in Computing-in-memory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a:t>
            </a:r>
            <a:r>
              <a:rPr lang="en-GB"/>
              <a:t>objective</a:t>
            </a:r>
            <a:endParaRPr/>
          </a:p>
        </p:txBody>
      </p:sp>
      <p:sp>
        <p:nvSpPr>
          <p:cNvPr id="346" name="Google Shape;346;p34"/>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To overcome the problem of the Von-Neumann </a:t>
            </a:r>
            <a:r>
              <a:rPr lang="en-GB">
                <a:solidFill>
                  <a:schemeClr val="lt1"/>
                </a:solidFill>
              </a:rPr>
              <a:t>architecture</a:t>
            </a:r>
            <a:r>
              <a:rPr lang="en-GB">
                <a:solidFill>
                  <a:schemeClr val="lt1"/>
                </a:solidFill>
              </a:rPr>
              <a:t> bottleneck by switching to in-memory computing architectures for heavy and data intensive operations/processes. Furthermore, integrate the architecture with a deep scaleable SNN,  to make the architecture less susceptible to large values of latency and to make it more energy efficient.</a:t>
            </a:r>
            <a:endParaRPr>
              <a:solidFill>
                <a:schemeClr val="lt1"/>
              </a:solidFill>
              <a:latin typeface="Arial"/>
              <a:ea typeface="Arial"/>
              <a:cs typeface="Arial"/>
              <a:sym typeface="Arial"/>
            </a:endParaRPr>
          </a:p>
          <a:p>
            <a:pPr indent="0" lvl="0" marL="0" rtl="0" algn="l">
              <a:spcBef>
                <a:spcPts val="1600"/>
              </a:spcBef>
              <a:spcAft>
                <a:spcPts val="160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361078" y="1924849"/>
            <a:ext cx="3934500" cy="27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The Von Neumann Architecture is a foundational computer design model that organizes a computer into distinct components with specific roles.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However due to physical limitations of CMOS </a:t>
            </a:r>
            <a:r>
              <a:rPr lang="en-GB" sz="1300"/>
              <a:t>technology</a:t>
            </a:r>
            <a:r>
              <a:rPr lang="en-GB" sz="1300"/>
              <a:t> and storage capacity, a large amount of energy is spent is on data processing. </a:t>
            </a:r>
            <a:r>
              <a:rPr b="1" i="1" lang="en-GB" sz="1300"/>
              <a:t>Physical movement </a:t>
            </a:r>
            <a:r>
              <a:rPr lang="en-GB" sz="1300"/>
              <a:t>of data to-and-from the memory unit consumes a large amount of energy and time, and this is known as </a:t>
            </a:r>
            <a:r>
              <a:rPr b="1" i="1" lang="en-GB" sz="1300"/>
              <a:t>“Von Neumann Bottleneck”</a:t>
            </a:r>
            <a:endParaRPr sz="1300"/>
          </a:p>
          <a:p>
            <a:pPr indent="0" lvl="0" marL="0" rtl="0" algn="l">
              <a:spcBef>
                <a:spcPts val="0"/>
              </a:spcBef>
              <a:spcAft>
                <a:spcPts val="0"/>
              </a:spcAft>
              <a:buNone/>
            </a:pPr>
            <a:r>
              <a:t/>
            </a:r>
            <a:endParaRPr sz="1300"/>
          </a:p>
        </p:txBody>
      </p:sp>
      <p:sp>
        <p:nvSpPr>
          <p:cNvPr id="352" name="Google Shape;352;p35"/>
          <p:cNvSpPr txBox="1"/>
          <p:nvPr>
            <p:ph idx="2" type="title"/>
          </p:nvPr>
        </p:nvSpPr>
        <p:spPr>
          <a:xfrm>
            <a:off x="1297500" y="459500"/>
            <a:ext cx="3150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Von Neumann Architecture</a:t>
            </a:r>
            <a:endParaRPr sz="2400"/>
          </a:p>
        </p:txBody>
      </p:sp>
      <p:pic>
        <p:nvPicPr>
          <p:cNvPr id="353" name="Google Shape;353;p35"/>
          <p:cNvPicPr preferRelativeResize="0"/>
          <p:nvPr/>
        </p:nvPicPr>
        <p:blipFill>
          <a:blip r:embed="rId3">
            <a:alphaModFix/>
          </a:blip>
          <a:stretch>
            <a:fillRect/>
          </a:stretch>
        </p:blipFill>
        <p:spPr>
          <a:xfrm>
            <a:off x="4651400" y="1434488"/>
            <a:ext cx="4492601" cy="2778026"/>
          </a:xfrm>
          <a:prstGeom prst="rect">
            <a:avLst/>
          </a:prstGeom>
          <a:noFill/>
          <a:ln>
            <a:noFill/>
          </a:ln>
        </p:spPr>
      </p:pic>
      <p:sp>
        <p:nvSpPr>
          <p:cNvPr id="354" name="Google Shape;354;p35"/>
          <p:cNvSpPr txBox="1"/>
          <p:nvPr/>
        </p:nvSpPr>
        <p:spPr>
          <a:xfrm>
            <a:off x="5666350" y="4330550"/>
            <a:ext cx="2462700" cy="5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Lato"/>
                <a:ea typeface="Lato"/>
                <a:cs typeface="Lato"/>
                <a:sym typeface="Lato"/>
              </a:rPr>
              <a:t>Von Neumann Architecture</a:t>
            </a:r>
            <a:endParaRPr sz="13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What are SNN?</a:t>
            </a:r>
            <a:endParaRPr sz="1800">
              <a:solidFill>
                <a:schemeClr val="lt1"/>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Working of SNNs</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Encoding Scheme</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LIF Neuron Model </a:t>
            </a:r>
            <a:endParaRPr sz="1800">
              <a:solidFill>
                <a:schemeClr val="lt1"/>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LIF vs Perceptron</a:t>
            </a:r>
            <a:endParaRPr sz="1800">
              <a:solidFill>
                <a:schemeClr val="lt1"/>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ANNs vs SNNs</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Applications of SNN</a:t>
            </a:r>
            <a:endParaRPr sz="1800">
              <a:solidFill>
                <a:schemeClr val="lt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361078" y="1924849"/>
            <a:ext cx="3891000" cy="29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Neuromorphic architectures are inspired by the structure and functioning of biological neural systems.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Unlike Von Neumann systems, neuromorphic designs combine memory and processing elements. Von Neumann systems focus on sequential processing and centralized memory, while neuromorphic architectures emphasize distributed, parallel, and energy-efficient computing, drawing inspiration from the human brain.</a:t>
            </a:r>
            <a:endParaRPr sz="1300"/>
          </a:p>
        </p:txBody>
      </p:sp>
      <p:sp>
        <p:nvSpPr>
          <p:cNvPr id="360" name="Google Shape;360;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Neuromorphic Systems</a:t>
            </a:r>
            <a:endParaRPr sz="2400"/>
          </a:p>
          <a:p>
            <a:pPr indent="0" lvl="0" marL="0" rtl="0" algn="l">
              <a:spcBef>
                <a:spcPts val="0"/>
              </a:spcBef>
              <a:spcAft>
                <a:spcPts val="0"/>
              </a:spcAft>
              <a:buNone/>
            </a:pPr>
            <a:r>
              <a:t/>
            </a:r>
            <a:endParaRPr/>
          </a:p>
        </p:txBody>
      </p:sp>
      <p:pic>
        <p:nvPicPr>
          <p:cNvPr id="361" name="Google Shape;361;p36"/>
          <p:cNvPicPr preferRelativeResize="0"/>
          <p:nvPr/>
        </p:nvPicPr>
        <p:blipFill>
          <a:blip r:embed="rId3">
            <a:alphaModFix/>
          </a:blip>
          <a:stretch>
            <a:fillRect/>
          </a:stretch>
        </p:blipFill>
        <p:spPr>
          <a:xfrm>
            <a:off x="4837999" y="1464600"/>
            <a:ext cx="3999401" cy="2883576"/>
          </a:xfrm>
          <a:prstGeom prst="rect">
            <a:avLst/>
          </a:prstGeom>
          <a:noFill/>
          <a:ln>
            <a:noFill/>
          </a:ln>
        </p:spPr>
      </p:pic>
      <p:sp>
        <p:nvSpPr>
          <p:cNvPr id="362" name="Google Shape;362;p36"/>
          <p:cNvSpPr txBox="1"/>
          <p:nvPr/>
        </p:nvSpPr>
        <p:spPr>
          <a:xfrm>
            <a:off x="5824300" y="4408250"/>
            <a:ext cx="2026800" cy="5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Lato"/>
                <a:ea typeface="Lato"/>
                <a:cs typeface="Lato"/>
                <a:sym typeface="Lato"/>
              </a:rPr>
              <a:t>Neuromorphic Systems</a:t>
            </a:r>
            <a:endParaRPr sz="1300">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Von Neumann vs Neuromorphic System</a:t>
            </a:r>
            <a:endParaRPr/>
          </a:p>
        </p:txBody>
      </p:sp>
      <p:graphicFrame>
        <p:nvGraphicFramePr>
          <p:cNvPr id="368" name="Google Shape;368;p37"/>
          <p:cNvGraphicFramePr/>
          <p:nvPr/>
        </p:nvGraphicFramePr>
        <p:xfrm>
          <a:off x="952500" y="1532075"/>
          <a:ext cx="3000000" cy="3000000"/>
        </p:xfrm>
        <a:graphic>
          <a:graphicData uri="http://schemas.openxmlformats.org/drawingml/2006/table">
            <a:tbl>
              <a:tblPr>
                <a:noFill/>
                <a:tableStyleId>{E39D7939-A673-4203-842B-28C6CF246F02}</a:tableStyleId>
              </a:tblPr>
              <a:tblGrid>
                <a:gridCol w="2413000"/>
                <a:gridCol w="2413000"/>
                <a:gridCol w="2413000"/>
              </a:tblGrid>
              <a:tr h="381000">
                <a:tc>
                  <a:txBody>
                    <a:bodyPr/>
                    <a:lstStyle/>
                    <a:p>
                      <a:pPr indent="0" lvl="0" marL="0" rtl="0" algn="ctr">
                        <a:spcBef>
                          <a:spcPts val="0"/>
                        </a:spcBef>
                        <a:spcAft>
                          <a:spcPts val="0"/>
                        </a:spcAft>
                        <a:buNone/>
                      </a:pPr>
                      <a:r>
                        <a:rPr lang="en-GB">
                          <a:solidFill>
                            <a:schemeClr val="lt1"/>
                          </a:solidFill>
                        </a:rPr>
                        <a:t>Aspect</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Von Neumann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Neuromorphic</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Organization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Separate processing (CPU) and memory units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Integrated memory and processing. Computations are performed where data is stored </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Processing</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Primarily sequential execution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Massively parallel and event-driven</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Data Transfer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Data and instructions are moved back and forth</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Minimal data movement since memory and processing are co-located</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Energy Efficiency</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Generally less energy efficient</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High energy efficiency</a:t>
                      </a:r>
                      <a:endParaRPr>
                        <a:solidFill>
                          <a:schemeClr val="lt1"/>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Proposed Computer-In-Memory Deep SNN Embedded Architecture</a:t>
            </a:r>
            <a:endParaRPr/>
          </a:p>
        </p:txBody>
      </p:sp>
      <p:pic>
        <p:nvPicPr>
          <p:cNvPr id="374" name="Google Shape;374;p38"/>
          <p:cNvPicPr preferRelativeResize="0"/>
          <p:nvPr/>
        </p:nvPicPr>
        <p:blipFill>
          <a:blip r:embed="rId3">
            <a:alphaModFix/>
          </a:blip>
          <a:stretch>
            <a:fillRect/>
          </a:stretch>
        </p:blipFill>
        <p:spPr>
          <a:xfrm>
            <a:off x="152400" y="1645500"/>
            <a:ext cx="8839200" cy="24240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Execution Flow of Proposed Architecture</a:t>
            </a:r>
            <a:endParaRPr/>
          </a:p>
        </p:txBody>
      </p:sp>
      <p:sp>
        <p:nvSpPr>
          <p:cNvPr id="380" name="Google Shape;380;p39"/>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Input Data Encoding</a:t>
            </a:r>
            <a:endParaRPr/>
          </a:p>
        </p:txBody>
      </p:sp>
      <p:sp>
        <p:nvSpPr>
          <p:cNvPr id="381" name="Google Shape;381;p39"/>
          <p:cNvSpPr txBox="1"/>
          <p:nvPr/>
        </p:nvSpPr>
        <p:spPr>
          <a:xfrm>
            <a:off x="812750" y="2457138"/>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First step involves encoding the input data using ISI temporal encoding.</a:t>
            </a:r>
            <a:endParaRPr sz="1000">
              <a:solidFill>
                <a:srgbClr val="D9D9D9"/>
              </a:solidFill>
              <a:latin typeface="Lato"/>
              <a:ea typeface="Lato"/>
              <a:cs typeface="Lato"/>
              <a:sym typeface="Lato"/>
            </a:endParaRPr>
          </a:p>
        </p:txBody>
      </p:sp>
      <p:sp>
        <p:nvSpPr>
          <p:cNvPr id="382" name="Google Shape;382;p39"/>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Fast Vector Matrix Multiplication</a:t>
            </a:r>
            <a:endParaRPr/>
          </a:p>
        </p:txBody>
      </p:sp>
      <p:sp>
        <p:nvSpPr>
          <p:cNvPr id="383" name="Google Shape;383;p39"/>
          <p:cNvSpPr txBox="1"/>
          <p:nvPr/>
        </p:nvSpPr>
        <p:spPr>
          <a:xfrm>
            <a:off x="812750" y="393530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Memristor</a:t>
            </a:r>
            <a:r>
              <a:rPr lang="en-GB" sz="1000">
                <a:solidFill>
                  <a:srgbClr val="D9D9D9"/>
                </a:solidFill>
                <a:latin typeface="Lato"/>
                <a:ea typeface="Lato"/>
                <a:cs typeface="Lato"/>
                <a:sym typeface="Lato"/>
              </a:rPr>
              <a:t> crossbars are used for this purpose.</a:t>
            </a:r>
            <a:endParaRPr sz="1000">
              <a:solidFill>
                <a:srgbClr val="D9D9D9"/>
              </a:solidFill>
              <a:latin typeface="Lato"/>
              <a:ea typeface="Lato"/>
              <a:cs typeface="Lato"/>
              <a:sym typeface="Lato"/>
            </a:endParaRPr>
          </a:p>
        </p:txBody>
      </p:sp>
      <p:sp>
        <p:nvSpPr>
          <p:cNvPr id="384" name="Google Shape;384;p39"/>
          <p:cNvSpPr txBox="1"/>
          <p:nvPr/>
        </p:nvSpPr>
        <p:spPr>
          <a:xfrm>
            <a:off x="6548585" y="18327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Output Classification</a:t>
            </a:r>
            <a:endParaRPr/>
          </a:p>
        </p:txBody>
      </p:sp>
      <p:sp>
        <p:nvSpPr>
          <p:cNvPr id="385" name="Google Shape;385;p39"/>
          <p:cNvSpPr txBox="1"/>
          <p:nvPr/>
        </p:nvSpPr>
        <p:spPr>
          <a:xfrm>
            <a:off x="6548574" y="2457150"/>
            <a:ext cx="20952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LIF neurons generate output spikes following TTFS encoding scheme making it energy efficient</a:t>
            </a:r>
            <a:endParaRPr sz="1000">
              <a:solidFill>
                <a:srgbClr val="D9D9D9"/>
              </a:solidFill>
              <a:latin typeface="Lato"/>
              <a:ea typeface="Lato"/>
              <a:cs typeface="Lato"/>
              <a:sym typeface="Lato"/>
            </a:endParaRPr>
          </a:p>
        </p:txBody>
      </p:sp>
      <p:sp>
        <p:nvSpPr>
          <p:cNvPr id="386" name="Google Shape;386;p39"/>
          <p:cNvSpPr txBox="1"/>
          <p:nvPr/>
        </p:nvSpPr>
        <p:spPr>
          <a:xfrm>
            <a:off x="6548585" y="32341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Post Processing</a:t>
            </a:r>
            <a:endParaRPr/>
          </a:p>
        </p:txBody>
      </p:sp>
      <p:sp>
        <p:nvSpPr>
          <p:cNvPr id="387" name="Google Shape;387;p39"/>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Output currents of </a:t>
            </a:r>
            <a:r>
              <a:rPr lang="en-GB" sz="1000">
                <a:solidFill>
                  <a:srgbClr val="D9D9D9"/>
                </a:solidFill>
                <a:latin typeface="Lato"/>
                <a:ea typeface="Lato"/>
                <a:cs typeface="Lato"/>
                <a:sym typeface="Lato"/>
              </a:rPr>
              <a:t>memristor</a:t>
            </a:r>
            <a:r>
              <a:rPr lang="en-GB" sz="1000">
                <a:solidFill>
                  <a:srgbClr val="D9D9D9"/>
                </a:solidFill>
                <a:latin typeface="Lato"/>
                <a:ea typeface="Lato"/>
                <a:cs typeface="Lato"/>
                <a:sym typeface="Lato"/>
              </a:rPr>
              <a:t> crossbars is fed as input to LIF neurons in the next stage.</a:t>
            </a:r>
            <a:endParaRPr sz="1000">
              <a:solidFill>
                <a:srgbClr val="D9D9D9"/>
              </a:solidFill>
              <a:latin typeface="Lato"/>
              <a:ea typeface="Lato"/>
              <a:cs typeface="Lato"/>
              <a:sym typeface="Lato"/>
            </a:endParaRPr>
          </a:p>
        </p:txBody>
      </p:sp>
      <p:cxnSp>
        <p:nvCxnSpPr>
          <p:cNvPr id="388" name="Google Shape;388;p39"/>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89" name="Google Shape;389;p39"/>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90" name="Google Shape;390;p39"/>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91" name="Google Shape;391;p39"/>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92" name="Google Shape;392;p39"/>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9"/>
          <p:cNvGrpSpPr/>
          <p:nvPr/>
        </p:nvGrpSpPr>
        <p:grpSpPr>
          <a:xfrm>
            <a:off x="3078687" y="2700858"/>
            <a:ext cx="737729" cy="737729"/>
            <a:chOff x="2920647" y="2157958"/>
            <a:chExt cx="827700" cy="827700"/>
          </a:xfrm>
        </p:grpSpPr>
        <p:sp>
          <p:nvSpPr>
            <p:cNvPr id="397" name="Google Shape;397;p39"/>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9"/>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00" name="Google Shape;400;p39"/>
          <p:cNvGrpSpPr/>
          <p:nvPr/>
        </p:nvGrpSpPr>
        <p:grpSpPr>
          <a:xfrm rot="-5400000">
            <a:off x="4225338" y="3802929"/>
            <a:ext cx="737729" cy="737729"/>
            <a:chOff x="2920647" y="2157958"/>
            <a:chExt cx="827700" cy="827700"/>
          </a:xfrm>
        </p:grpSpPr>
        <p:sp>
          <p:nvSpPr>
            <p:cNvPr id="401" name="Google Shape;401;p3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9"/>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04" name="Google Shape;404;p39"/>
          <p:cNvGrpSpPr/>
          <p:nvPr/>
        </p:nvGrpSpPr>
        <p:grpSpPr>
          <a:xfrm>
            <a:off x="5313093" y="2700655"/>
            <a:ext cx="737804" cy="737804"/>
            <a:chOff x="5428888" y="2158023"/>
            <a:chExt cx="828900" cy="828900"/>
          </a:xfrm>
        </p:grpSpPr>
        <p:sp>
          <p:nvSpPr>
            <p:cNvPr id="405" name="Google Shape;405;p39"/>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9"/>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08" name="Google Shape;408;p39"/>
          <p:cNvGrpSpPr/>
          <p:nvPr/>
        </p:nvGrpSpPr>
        <p:grpSpPr>
          <a:xfrm rot="5400000">
            <a:off x="4193370" y="1569752"/>
            <a:ext cx="737729" cy="737729"/>
            <a:chOff x="2920647" y="2157958"/>
            <a:chExt cx="827700" cy="827700"/>
          </a:xfrm>
        </p:grpSpPr>
        <p:sp>
          <p:nvSpPr>
            <p:cNvPr id="409" name="Google Shape;409;p39"/>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12" name="Google Shape;412;p39"/>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Memristor Crossbars</a:t>
            </a:r>
            <a:endParaRPr/>
          </a:p>
        </p:txBody>
      </p:sp>
      <p:sp>
        <p:nvSpPr>
          <p:cNvPr id="418" name="Google Shape;418;p40"/>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memristive crossbar is a hardware architecture that arranges memristors in a grid-like structure—typically at the intersections of perpendicular sets of conductive lines.</a:t>
            </a:r>
            <a:endParaRPr/>
          </a:p>
          <a:p>
            <a:pPr indent="0" lvl="0" marL="0" rtl="0" algn="l">
              <a:spcBef>
                <a:spcPts val="1600"/>
              </a:spcBef>
              <a:spcAft>
                <a:spcPts val="1600"/>
              </a:spcAft>
              <a:buNone/>
            </a:pPr>
            <a:r>
              <a:rPr lang="en-GB"/>
              <a:t>In a memristive crossbar, each intersection point contains a memristor, a two-terminal device whose resistance (or conductance) can be modulated and retained even without power. This array structure allows for a very high density of elements in a compact area. The crossbar facilitates analog computations like vector–matrix multiplications. By applying input voltages along the word-lines and reading the currents at the bit-lines, the output current on each bit-line is the sum of the products of the input voltages and the memristor conductances at each intersection. The output current at the intersection of the i(th) row and j(th) column is given by :</a:t>
            </a:r>
            <a:endParaRPr/>
          </a:p>
        </p:txBody>
      </p:sp>
      <p:pic>
        <p:nvPicPr>
          <p:cNvPr id="419" name="Google Shape;419;p40"/>
          <p:cNvPicPr preferRelativeResize="0"/>
          <p:nvPr/>
        </p:nvPicPr>
        <p:blipFill>
          <a:blip r:embed="rId3">
            <a:alphaModFix/>
          </a:blip>
          <a:stretch>
            <a:fillRect/>
          </a:stretch>
        </p:blipFill>
        <p:spPr>
          <a:xfrm>
            <a:off x="3178011" y="3834125"/>
            <a:ext cx="2787977" cy="914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Memristor Crossbars (cont.)</a:t>
            </a:r>
            <a:endParaRPr/>
          </a:p>
        </p:txBody>
      </p:sp>
      <p:pic>
        <p:nvPicPr>
          <p:cNvPr id="425" name="Google Shape;425;p41"/>
          <p:cNvPicPr preferRelativeResize="0"/>
          <p:nvPr/>
        </p:nvPicPr>
        <p:blipFill>
          <a:blip r:embed="rId3">
            <a:alphaModFix/>
          </a:blip>
          <a:stretch>
            <a:fillRect/>
          </a:stretch>
        </p:blipFill>
        <p:spPr>
          <a:xfrm>
            <a:off x="2702887" y="1224975"/>
            <a:ext cx="4228125" cy="359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Proposed E</a:t>
            </a:r>
            <a:r>
              <a:rPr lang="en-GB"/>
              <a:t>nhanced</a:t>
            </a:r>
            <a:r>
              <a:rPr lang="en-GB"/>
              <a:t> SNN Architecture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Adaptive Threshold Mechanism</a:t>
            </a:r>
            <a:endParaRPr/>
          </a:p>
        </p:txBody>
      </p:sp>
      <p:sp>
        <p:nvSpPr>
          <p:cNvPr id="436" name="Google Shape;436;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Extends paper’s CIM SNN architecture.</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Novel tweak: </a:t>
            </a:r>
            <a:endParaRPr/>
          </a:p>
          <a:p>
            <a:pPr indent="0" lvl="0" marL="457200" rtl="0" algn="l">
              <a:spcBef>
                <a:spcPts val="1600"/>
              </a:spcBef>
              <a:spcAft>
                <a:spcPts val="0"/>
              </a:spcAft>
              <a:buNone/>
            </a:pPr>
            <a:r>
              <a:rPr lang="en-GB"/>
              <a:t>→ Adaptive threshold modulation for ISI encoding.</a:t>
            </a:r>
            <a:endParaRPr/>
          </a:p>
          <a:p>
            <a:pPr indent="0" lvl="0" marL="457200" rtl="0" algn="l">
              <a:spcBef>
                <a:spcPts val="1600"/>
              </a:spcBef>
              <a:spcAft>
                <a:spcPts val="0"/>
              </a:spcAft>
              <a:buNone/>
            </a:pPr>
            <a:r>
              <a:rPr lang="en-GB"/>
              <a:t>→ Dynamically adjusts neuron firing threshold to enhance noise robustness.</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Goal: To improve accuracy on inputs with minimal power overhead</a:t>
            </a:r>
            <a:endParaRPr/>
          </a:p>
          <a:p>
            <a:pPr indent="0" lvl="0" marL="45720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Design</a:t>
            </a:r>
            <a:endParaRPr/>
          </a:p>
        </p:txBody>
      </p:sp>
      <p:sp>
        <p:nvSpPr>
          <p:cNvPr id="442" name="Google Shape;442;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3" name="Google Shape;443;p44" title="Untitled Diagram.drawio(4).png"/>
          <p:cNvPicPr preferRelativeResize="0"/>
          <p:nvPr/>
        </p:nvPicPr>
        <p:blipFill>
          <a:blip r:embed="rId3">
            <a:alphaModFix/>
          </a:blip>
          <a:stretch>
            <a:fillRect/>
          </a:stretch>
        </p:blipFill>
        <p:spPr>
          <a:xfrm>
            <a:off x="742850" y="1003225"/>
            <a:ext cx="7796149" cy="3888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aphicFrame>
        <p:nvGraphicFramePr>
          <p:cNvPr id="448" name="Google Shape;448;p45"/>
          <p:cNvGraphicFramePr/>
          <p:nvPr/>
        </p:nvGraphicFramePr>
        <p:xfrm>
          <a:off x="1155200" y="476250"/>
          <a:ext cx="3000000" cy="3000000"/>
        </p:xfrm>
        <a:graphic>
          <a:graphicData uri="http://schemas.openxmlformats.org/drawingml/2006/table">
            <a:tbl>
              <a:tblPr>
                <a:noFill/>
                <a:tableStyleId>{E39D7939-A673-4203-842B-28C6CF246F02}</a:tableStyleId>
              </a:tblPr>
              <a:tblGrid>
                <a:gridCol w="3683350"/>
                <a:gridCol w="3683350"/>
              </a:tblGrid>
              <a:tr h="381000">
                <a:tc>
                  <a:txBody>
                    <a:bodyPr/>
                    <a:lstStyle/>
                    <a:p>
                      <a:pPr indent="0" lvl="0" marL="0" rtl="0" algn="ctr">
                        <a:spcBef>
                          <a:spcPts val="0"/>
                        </a:spcBef>
                        <a:spcAft>
                          <a:spcPts val="0"/>
                        </a:spcAft>
                        <a:buNone/>
                      </a:pPr>
                      <a:r>
                        <a:rPr b="1" i="1" lang="en-GB">
                          <a:solidFill>
                            <a:schemeClr val="lt1"/>
                          </a:solidFill>
                        </a:rPr>
                        <a:t>Symbol</a:t>
                      </a:r>
                      <a:endParaRPr b="1" i="1">
                        <a:solidFill>
                          <a:schemeClr val="lt1"/>
                        </a:solidFill>
                      </a:endParaRPr>
                    </a:p>
                  </a:txBody>
                  <a:tcPr marT="91425" marB="91425" marR="91425" marL="91425"/>
                </a:tc>
                <a:tc>
                  <a:txBody>
                    <a:bodyPr/>
                    <a:lstStyle/>
                    <a:p>
                      <a:pPr indent="0" lvl="0" marL="0" rtl="0" algn="ctr">
                        <a:spcBef>
                          <a:spcPts val="0"/>
                        </a:spcBef>
                        <a:spcAft>
                          <a:spcPts val="0"/>
                        </a:spcAft>
                        <a:buNone/>
                      </a:pPr>
                      <a:r>
                        <a:rPr b="1" i="1" lang="en-GB">
                          <a:solidFill>
                            <a:schemeClr val="lt1"/>
                          </a:solidFill>
                        </a:rPr>
                        <a:t>Meaning</a:t>
                      </a:r>
                      <a:endParaRPr b="1" i="1">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V</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Membrane Potential (mV)</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I</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Input Current (pA)</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Membrane Resistance </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𝛕</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Membrane Time Constant (ms)</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V</a:t>
                      </a:r>
                      <a:r>
                        <a:rPr baseline="-25000" lang="en-GB">
                          <a:solidFill>
                            <a:schemeClr val="lt1"/>
                          </a:solidFill>
                        </a:rPr>
                        <a:t>th</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Firing Threshold (mV)</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V</a:t>
                      </a:r>
                      <a:r>
                        <a:rPr baseline="-25000" lang="en-GB">
                          <a:solidFill>
                            <a:schemeClr val="lt1"/>
                          </a:solidFill>
                        </a:rPr>
                        <a:t>th, base</a:t>
                      </a:r>
                      <a:endParaRPr baseline="-25000">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Baseline Firing Threshold (mV)</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I</a:t>
                      </a:r>
                      <a:r>
                        <a:rPr baseline="-25000" lang="en-GB">
                          <a:solidFill>
                            <a:schemeClr val="lt1"/>
                          </a:solidFill>
                        </a:rPr>
                        <a:t>in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Input Current to Neuron (pA)</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k</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Scaling factor for input depending threshold</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δ</a:t>
                      </a:r>
                      <a:r>
                        <a:rPr baseline="-25000" lang="en-GB">
                          <a:solidFill>
                            <a:schemeClr val="lt1"/>
                          </a:solidFill>
                        </a:rPr>
                        <a:t>th</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Threshold increment after a spike (mV)</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GB">
                          <a:solidFill>
                            <a:schemeClr val="lt1"/>
                          </a:solidFill>
                        </a:rPr>
                        <a:t>𝛕</a:t>
                      </a:r>
                      <a:r>
                        <a:rPr baseline="-25000" lang="en-GB">
                          <a:solidFill>
                            <a:schemeClr val="lt1"/>
                          </a:solidFill>
                        </a:rPr>
                        <a:t>th</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GB">
                          <a:solidFill>
                            <a:schemeClr val="lt1"/>
                          </a:solidFill>
                        </a:rPr>
                        <a:t>Threshold Decay Time Constant (ms)</a:t>
                      </a:r>
                      <a:endParaRPr>
                        <a:solidFill>
                          <a:schemeClr val="lt1"/>
                        </a:solidFill>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are Spiking Neural Networks (SNN)</a:t>
            </a:r>
            <a:endParaRPr/>
          </a:p>
        </p:txBody>
      </p:sp>
      <p:sp>
        <p:nvSpPr>
          <p:cNvPr id="247" name="Google Shape;247;p19"/>
          <p:cNvSpPr txBox="1"/>
          <p:nvPr>
            <p:ph idx="1" type="body"/>
          </p:nvPr>
        </p:nvSpPr>
        <p:spPr>
          <a:xfrm>
            <a:off x="1297500" y="1707900"/>
            <a:ext cx="7038900" cy="17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Spiking neural networks (SNNs) are a type of neural network that more closely mimic how biological neurons operate in the brain. Spiking neural networks offer a more biologically realistic approach by incorporating the dimension of time through spikes, which can lead to advantages in energy efficiency and the processing of temporal information. In the following slides to come we explain the working behind spiking neural networks, the different available models of neurons </a:t>
            </a:r>
            <a:r>
              <a:rPr lang="en-GB"/>
              <a:t>involved</a:t>
            </a:r>
            <a:r>
              <a:rPr lang="en-GB"/>
              <a:t> in SNNs, how data is encoded/decoded using SNN and its benefits over traditional ANN.</a:t>
            </a:r>
            <a:br>
              <a:rPr lang="en-GB"/>
            </a:br>
            <a:br>
              <a:rPr lang="en-GB"/>
            </a:b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Standard</a:t>
            </a:r>
            <a:r>
              <a:rPr lang="en-GB"/>
              <a:t> LIF model(fixed threshold)</a:t>
            </a:r>
            <a:endParaRPr/>
          </a:p>
        </p:txBody>
      </p:sp>
      <p:sp>
        <p:nvSpPr>
          <p:cNvPr id="454" name="Google Shape;454;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Equation:</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 Neuron fires when V &gt; V</a:t>
            </a:r>
            <a:r>
              <a:rPr baseline="-25000" lang="en-GB"/>
              <a:t>th,base</a:t>
            </a:r>
            <a:r>
              <a:rPr lang="en-GB"/>
              <a:t>, then resets V =0.</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 Parameters:  </a:t>
            </a:r>
            <a:r>
              <a:rPr lang="en-GB"/>
              <a:t>V</a:t>
            </a:r>
            <a:r>
              <a:rPr baseline="-25000" lang="en-GB"/>
              <a:t>th,base</a:t>
            </a:r>
            <a:r>
              <a:rPr lang="en-GB"/>
              <a:t> = 1.5mV(input layer),  0.5mV(hidden layer).</a:t>
            </a:r>
            <a:endParaRPr/>
          </a:p>
          <a:p>
            <a:pPr indent="0" lvl="0" marL="457200" rtl="0" algn="l">
              <a:spcBef>
                <a:spcPts val="1600"/>
              </a:spcBef>
              <a:spcAft>
                <a:spcPts val="1600"/>
              </a:spcAft>
              <a:buNone/>
            </a:pPr>
            <a:r>
              <a:rPr lang="en-GB"/>
              <a:t> </a:t>
            </a:r>
            <a:endParaRPr/>
          </a:p>
        </p:txBody>
      </p:sp>
      <p:pic>
        <p:nvPicPr>
          <p:cNvPr id="455" name="Google Shape;455;p46" title="Screenshot 2025-05-05 at 8.02.16 PM.png"/>
          <p:cNvPicPr preferRelativeResize="0"/>
          <p:nvPr/>
        </p:nvPicPr>
        <p:blipFill rotWithShape="1">
          <a:blip r:embed="rId3">
            <a:alphaModFix/>
          </a:blip>
          <a:srcRect b="12062" l="0" r="0" t="12070"/>
          <a:stretch/>
        </p:blipFill>
        <p:spPr>
          <a:xfrm>
            <a:off x="2764625" y="1636475"/>
            <a:ext cx="1309575" cy="450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Adaptive Threshold</a:t>
            </a:r>
            <a:endParaRPr/>
          </a:p>
        </p:txBody>
      </p:sp>
      <p:sp>
        <p:nvSpPr>
          <p:cNvPr id="461" name="Google Shape;461;p47"/>
          <p:cNvSpPr txBox="1"/>
          <p:nvPr>
            <p:ph idx="1" type="body"/>
          </p:nvPr>
        </p:nvSpPr>
        <p:spPr>
          <a:xfrm>
            <a:off x="1297500" y="1567550"/>
            <a:ext cx="6927600" cy="320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Input dependent threshold: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Dynamic threshold evolution:</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After each spike: Vth​ increases by δth​, making subsequent spikes harder.</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Parameters: δth=0.5 mV,  τth​=30ms, k=0.1 mV/pA </a:t>
            </a:r>
            <a:endParaRPr/>
          </a:p>
          <a:p>
            <a:pPr indent="0" lvl="0" marL="457200" rtl="0" algn="l">
              <a:spcBef>
                <a:spcPts val="1600"/>
              </a:spcBef>
              <a:spcAft>
                <a:spcPts val="1600"/>
              </a:spcAft>
              <a:buNone/>
            </a:pPr>
            <a:r>
              <a:t/>
            </a:r>
            <a:endParaRPr/>
          </a:p>
        </p:txBody>
      </p:sp>
      <p:pic>
        <p:nvPicPr>
          <p:cNvPr id="462" name="Google Shape;462;p47" title="Screenshot 2025-05-05 at 8.09.45 PM.png"/>
          <p:cNvPicPr preferRelativeResize="0"/>
          <p:nvPr/>
        </p:nvPicPr>
        <p:blipFill>
          <a:blip r:embed="rId3">
            <a:alphaModFix/>
          </a:blip>
          <a:stretch>
            <a:fillRect/>
          </a:stretch>
        </p:blipFill>
        <p:spPr>
          <a:xfrm>
            <a:off x="3852075" y="1567550"/>
            <a:ext cx="2412375" cy="385325"/>
          </a:xfrm>
          <a:prstGeom prst="rect">
            <a:avLst/>
          </a:prstGeom>
          <a:noFill/>
          <a:ln>
            <a:noFill/>
          </a:ln>
        </p:spPr>
      </p:pic>
      <p:pic>
        <p:nvPicPr>
          <p:cNvPr id="463" name="Google Shape;463;p47" title="Screenshot 2025-05-05 at 8.11.18 PM.png"/>
          <p:cNvPicPr preferRelativeResize="0"/>
          <p:nvPr/>
        </p:nvPicPr>
        <p:blipFill rotWithShape="1">
          <a:blip r:embed="rId4">
            <a:alphaModFix/>
          </a:blip>
          <a:srcRect b="14493" l="0" r="29012" t="0"/>
          <a:stretch/>
        </p:blipFill>
        <p:spPr>
          <a:xfrm>
            <a:off x="4050875" y="2422400"/>
            <a:ext cx="1386500" cy="451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type="title"/>
          </p:nvPr>
        </p:nvSpPr>
        <p:spPr>
          <a:xfrm>
            <a:off x="1297500" y="278900"/>
            <a:ext cx="7038900" cy="5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Adaptive Threshold?</a:t>
            </a:r>
            <a:endParaRPr/>
          </a:p>
        </p:txBody>
      </p:sp>
      <p:sp>
        <p:nvSpPr>
          <p:cNvPr id="469" name="Google Shape;469;p48"/>
          <p:cNvSpPr txBox="1"/>
          <p:nvPr>
            <p:ph idx="1" type="body"/>
          </p:nvPr>
        </p:nvSpPr>
        <p:spPr>
          <a:xfrm>
            <a:off x="1297500" y="1233000"/>
            <a:ext cx="7038900" cy="33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a:t>Reduces false spikes caused by noisy inputs (e.g., pixel intensity variations in MNIST).</a:t>
            </a:r>
            <a:endParaRPr/>
          </a:p>
          <a:p>
            <a:pPr indent="0" lvl="0" marL="0" rtl="0" algn="l">
              <a:spcBef>
                <a:spcPts val="1600"/>
              </a:spcBef>
              <a:spcAft>
                <a:spcPts val="0"/>
              </a:spcAft>
              <a:buNone/>
            </a:pPr>
            <a:r>
              <a:rPr lang="en-GB"/>
              <a:t>→ Improves reliability of ISI encoding for temporal data processing.</a:t>
            </a:r>
            <a:endParaRPr/>
          </a:p>
          <a:p>
            <a:pPr indent="0" lvl="0" marL="0" rtl="0" algn="l">
              <a:spcBef>
                <a:spcPts val="1600"/>
              </a:spcBef>
              <a:spcAft>
                <a:spcPts val="0"/>
              </a:spcAft>
              <a:buNone/>
            </a:pPr>
            <a:r>
              <a:rPr lang="en-GB"/>
              <a:t>→ Enhances sparsity in spiking activity, reducing computational load in memristor crossbars.</a:t>
            </a:r>
            <a:endParaRPr/>
          </a:p>
          <a:p>
            <a:pPr indent="0" lvl="0" marL="0" rtl="0" algn="l">
              <a:spcBef>
                <a:spcPts val="1600"/>
              </a:spcBef>
              <a:spcAft>
                <a:spcPts val="0"/>
              </a:spcAft>
              <a:buNone/>
            </a:pPr>
            <a:r>
              <a:rPr lang="en-GB"/>
              <a:t>→ Increases adaptability to varying input intensities, improving generalization across datasets.</a:t>
            </a:r>
            <a:endParaRPr/>
          </a:p>
          <a:p>
            <a:pPr indent="0" lvl="0" marL="0" rtl="0" algn="l">
              <a:spcBef>
                <a:spcPts val="1600"/>
              </a:spcBef>
              <a:spcAft>
                <a:spcPts val="0"/>
              </a:spcAft>
              <a:buNone/>
            </a:pPr>
            <a:r>
              <a:rPr lang="en-GB"/>
              <a:t>→ Mitigates overfitting to specific noise patterns, enhancing robustness in real-world applications.</a:t>
            </a:r>
            <a:endParaRPr/>
          </a:p>
          <a:p>
            <a:pPr indent="-311150" lvl="0" marL="457200" rtl="0" algn="l">
              <a:spcBef>
                <a:spcPts val="1600"/>
              </a:spcBef>
              <a:spcAft>
                <a:spcPts val="0"/>
              </a:spcAft>
              <a:buSzPts val="1300"/>
              <a:buChar char="●"/>
            </a:pPr>
            <a:r>
              <a:rPr lang="en-GB"/>
              <a:t>Implementation</a:t>
            </a:r>
            <a:r>
              <a:rPr lang="en-GB"/>
              <a:t>: </a:t>
            </a:r>
            <a:endParaRPr/>
          </a:p>
          <a:p>
            <a:pPr indent="0" lvl="0" marL="457200" rtl="0" algn="l">
              <a:spcBef>
                <a:spcPts val="1600"/>
              </a:spcBef>
              <a:spcAft>
                <a:spcPts val="0"/>
              </a:spcAft>
              <a:buNone/>
            </a:pPr>
            <a:r>
              <a:rPr lang="en-GB"/>
              <a:t>→ Simulated using Brian2 with a 20 ms duration per sample.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Memristor Crossbar Implementation</a:t>
            </a:r>
            <a:endParaRPr/>
          </a:p>
        </p:txBody>
      </p:sp>
      <p:sp>
        <p:nvSpPr>
          <p:cNvPr id="475" name="Google Shape;475;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Function: Performs analog vector-matrix multiplication</a:t>
            </a:r>
            <a:endParaRPr/>
          </a:p>
          <a:p>
            <a:pPr indent="0" lvl="0" marL="457200" rtl="0" algn="l">
              <a:spcBef>
                <a:spcPts val="1600"/>
              </a:spcBef>
              <a:spcAft>
                <a:spcPts val="0"/>
              </a:spcAft>
              <a:buNone/>
            </a:pPr>
            <a:r>
              <a:rPr lang="en-GB"/>
              <a:t>→ G</a:t>
            </a:r>
            <a:r>
              <a:rPr baseline="-25000" lang="en-GB"/>
              <a:t>ij</a:t>
            </a:r>
            <a:r>
              <a:rPr lang="en-GB"/>
              <a:t>: Memristor conductance (ranging from 1 µS to 1 mS)</a:t>
            </a:r>
            <a:endParaRPr/>
          </a:p>
          <a:p>
            <a:pPr indent="0" lvl="0" marL="457200" rtl="0" algn="l">
              <a:spcBef>
                <a:spcPts val="1600"/>
              </a:spcBef>
              <a:spcAft>
                <a:spcPts val="0"/>
              </a:spcAft>
              <a:buNone/>
            </a:pPr>
            <a:r>
              <a:rPr lang="en-GB"/>
              <a:t>→ V</a:t>
            </a:r>
            <a:r>
              <a:rPr baseline="-25000" lang="en-GB"/>
              <a:t>i</a:t>
            </a:r>
            <a:r>
              <a:rPr lang="en-GB"/>
              <a:t> ​: Input voltages derived from spike counts</a:t>
            </a:r>
            <a:endParaRPr/>
          </a:p>
          <a:p>
            <a:pPr indent="-311150" lvl="0" marL="457200" rtl="0" algn="l">
              <a:spcBef>
                <a:spcPts val="1600"/>
              </a:spcBef>
              <a:spcAft>
                <a:spcPts val="0"/>
              </a:spcAft>
              <a:buSzPts val="1300"/>
              <a:buChar char="●"/>
            </a:pPr>
            <a:r>
              <a:rPr lang="en-GB"/>
              <a:t>Crossbar details:</a:t>
            </a:r>
            <a:endParaRPr/>
          </a:p>
          <a:p>
            <a:pPr indent="0" lvl="0" marL="457200" rtl="0" algn="l">
              <a:spcBef>
                <a:spcPts val="1600"/>
              </a:spcBef>
              <a:spcAft>
                <a:spcPts val="0"/>
              </a:spcAft>
              <a:buNone/>
            </a:pPr>
            <a:r>
              <a:rPr lang="en-GB"/>
              <a:t>→ Crossbar 1: 784x256 (connects input layer to hidden layer)</a:t>
            </a:r>
            <a:endParaRPr/>
          </a:p>
          <a:p>
            <a:pPr indent="0" lvl="0" marL="457200" rtl="0" algn="l">
              <a:spcBef>
                <a:spcPts val="1600"/>
              </a:spcBef>
              <a:spcAft>
                <a:spcPts val="0"/>
              </a:spcAft>
              <a:buNone/>
            </a:pPr>
            <a:r>
              <a:rPr lang="en-GB"/>
              <a:t>→ Crossbar 2: 256x10 (connects hidden layer to output layer)</a:t>
            </a:r>
            <a:endParaRPr/>
          </a:p>
          <a:p>
            <a:pPr indent="0" lvl="0" marL="457200" rtl="0" algn="l">
              <a:spcBef>
                <a:spcPts val="1600"/>
              </a:spcBef>
              <a:spcAft>
                <a:spcPts val="0"/>
              </a:spcAft>
              <a:buNone/>
            </a:pPr>
            <a:r>
              <a:rPr lang="en-GB"/>
              <a:t>→ Weights: Normalized from a trained Spiking Neural Network (SNN) using snntorch</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476" name="Google Shape;476;p49" title="Screenshot 2025-05-06 at 12.52.21 AM.png"/>
          <p:cNvPicPr preferRelativeResize="0"/>
          <p:nvPr/>
        </p:nvPicPr>
        <p:blipFill>
          <a:blip r:embed="rId3">
            <a:alphaModFix/>
          </a:blip>
          <a:stretch>
            <a:fillRect/>
          </a:stretch>
        </p:blipFill>
        <p:spPr>
          <a:xfrm>
            <a:off x="6938400" y="2135200"/>
            <a:ext cx="1577600" cy="59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type="title"/>
          </p:nvPr>
        </p:nvSpPr>
        <p:spPr>
          <a:xfrm>
            <a:off x="1297500" y="393750"/>
            <a:ext cx="3798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txBox="1"/>
          <p:nvPr>
            <p:ph idx="1" type="body"/>
          </p:nvPr>
        </p:nvSpPr>
        <p:spPr>
          <a:xfrm>
            <a:off x="1297500" y="1179375"/>
            <a:ext cx="3798900" cy="33315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Char char="●"/>
            </a:pPr>
            <a:r>
              <a:rPr lang="en-GB"/>
              <a:t>Simulation:</a:t>
            </a:r>
            <a:endParaRPr/>
          </a:p>
          <a:p>
            <a:pPr indent="0" lvl="0" marL="457200" rtl="0" algn="l">
              <a:spcBef>
                <a:spcPts val="1200"/>
              </a:spcBef>
              <a:spcAft>
                <a:spcPts val="0"/>
              </a:spcAft>
              <a:buNone/>
            </a:pPr>
            <a:r>
              <a:rPr lang="en-GB"/>
              <a:t>→ Implemented via NumPy matrix multiplication.</a:t>
            </a:r>
            <a:endParaRPr/>
          </a:p>
          <a:p>
            <a:pPr indent="0" lvl="0" marL="457200" rtl="0" algn="l">
              <a:spcBef>
                <a:spcPts val="1200"/>
              </a:spcBef>
              <a:spcAft>
                <a:spcPts val="0"/>
              </a:spcAft>
              <a:buNone/>
            </a:pPr>
            <a:r>
              <a:rPr lang="en-GB"/>
              <a:t>→ Approximates the CIM approach from the paper, achieving an energy efficiency 2.51pJ/synapse.</a:t>
            </a:r>
            <a:endParaRPr/>
          </a:p>
          <a:p>
            <a:pPr indent="-311150" lvl="0" marL="457200" rtl="0" algn="l">
              <a:spcBef>
                <a:spcPts val="1200"/>
              </a:spcBef>
              <a:spcAft>
                <a:spcPts val="0"/>
              </a:spcAft>
              <a:buSzPts val="1300"/>
              <a:buChar char="●"/>
            </a:pPr>
            <a:r>
              <a:rPr lang="en-GB"/>
              <a:t>Advantages:</a:t>
            </a:r>
            <a:endParaRPr/>
          </a:p>
          <a:p>
            <a:pPr indent="0" lvl="0" marL="457200" rtl="0" algn="l">
              <a:spcBef>
                <a:spcPts val="1200"/>
              </a:spcBef>
              <a:spcAft>
                <a:spcPts val="0"/>
              </a:spcAft>
              <a:buNone/>
            </a:pPr>
            <a:r>
              <a:rPr lang="en-GB"/>
              <a:t>→ Eliminates the von Neumann bottleneck.</a:t>
            </a:r>
            <a:endParaRPr/>
          </a:p>
          <a:p>
            <a:pPr indent="0" lvl="0" marL="457200" rtl="0" algn="l">
              <a:spcBef>
                <a:spcPts val="1200"/>
              </a:spcBef>
              <a:spcAft>
                <a:spcPts val="0"/>
              </a:spcAft>
              <a:buNone/>
            </a:pPr>
            <a:r>
              <a:rPr lang="en-GB"/>
              <a:t>→ Provides energy-efficient and scalable processing.</a:t>
            </a:r>
            <a:endParaRPr/>
          </a:p>
          <a:p>
            <a:pPr indent="0" lvl="0" marL="0" rtl="0" algn="l">
              <a:spcBef>
                <a:spcPts val="1200"/>
              </a:spcBef>
              <a:spcAft>
                <a:spcPts val="1600"/>
              </a:spcAft>
              <a:buNone/>
            </a:pPr>
            <a:r>
              <a:t/>
            </a:r>
            <a:endParaRPr/>
          </a:p>
        </p:txBody>
      </p:sp>
      <p:pic>
        <p:nvPicPr>
          <p:cNvPr id="483" name="Google Shape;483;p50"/>
          <p:cNvPicPr preferRelativeResize="0"/>
          <p:nvPr/>
        </p:nvPicPr>
        <p:blipFill>
          <a:blip r:embed="rId3">
            <a:alphaModFix/>
          </a:blip>
          <a:stretch>
            <a:fillRect/>
          </a:stretch>
        </p:blipFill>
        <p:spPr>
          <a:xfrm>
            <a:off x="5506301" y="1046950"/>
            <a:ext cx="3048000" cy="359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Complete Workflow</a:t>
            </a:r>
            <a:endParaRPr/>
          </a:p>
        </p:txBody>
      </p:sp>
      <p:pic>
        <p:nvPicPr>
          <p:cNvPr id="489" name="Google Shape;489;p51" title="Untitled Diagram.drawio(5).png"/>
          <p:cNvPicPr preferRelativeResize="0"/>
          <p:nvPr/>
        </p:nvPicPr>
        <p:blipFill>
          <a:blip r:embed="rId3">
            <a:alphaModFix/>
          </a:blip>
          <a:stretch>
            <a:fillRect/>
          </a:stretch>
        </p:blipFill>
        <p:spPr>
          <a:xfrm>
            <a:off x="2887175" y="1138625"/>
            <a:ext cx="3155225" cy="3530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495" name="Google Shape;495;p52" title="Screenshot 2025-05-06 at 5.54.48 AM.png"/>
          <p:cNvPicPr preferRelativeResize="0"/>
          <p:nvPr/>
        </p:nvPicPr>
        <p:blipFill>
          <a:blip r:embed="rId3">
            <a:alphaModFix/>
          </a:blip>
          <a:stretch>
            <a:fillRect/>
          </a:stretch>
        </p:blipFill>
        <p:spPr>
          <a:xfrm>
            <a:off x="1297500" y="1637475"/>
            <a:ext cx="6762750" cy="216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Inference</a:t>
            </a:r>
            <a:endParaRPr/>
          </a:p>
        </p:txBody>
      </p:sp>
      <p:sp>
        <p:nvSpPr>
          <p:cNvPr id="501" name="Google Shape;501;p53"/>
          <p:cNvSpPr txBox="1"/>
          <p:nvPr>
            <p:ph idx="1" type="body"/>
          </p:nvPr>
        </p:nvSpPr>
        <p:spPr>
          <a:xfrm>
            <a:off x="1297500" y="1049175"/>
            <a:ext cx="7038900" cy="385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Key findings:</a:t>
            </a:r>
            <a:endParaRPr/>
          </a:p>
          <a:p>
            <a:pPr indent="0" lvl="0" marL="457200" rtl="0" algn="l">
              <a:spcBef>
                <a:spcPts val="1600"/>
              </a:spcBef>
              <a:spcAft>
                <a:spcPts val="0"/>
              </a:spcAft>
              <a:buNone/>
            </a:pPr>
            <a:r>
              <a:rPr lang="en-GB"/>
              <a:t>→ Adaptive threshold enhances noise robustness in ISI-based SNNs.</a:t>
            </a:r>
            <a:endParaRPr/>
          </a:p>
          <a:p>
            <a:pPr indent="0" lvl="0" marL="457200" rtl="0" algn="l">
              <a:spcBef>
                <a:spcPts val="1600"/>
              </a:spcBef>
              <a:spcAft>
                <a:spcPts val="0"/>
              </a:spcAft>
              <a:buNone/>
            </a:pPr>
            <a:r>
              <a:rPr lang="en-GB"/>
              <a:t>→ Validates tweak’s potential for edge computing (e.g., IoT, robotics).</a:t>
            </a:r>
            <a:endParaRPr/>
          </a:p>
          <a:p>
            <a:pPr indent="-311150" lvl="0" marL="457200" rtl="0" algn="l">
              <a:spcBef>
                <a:spcPts val="1600"/>
              </a:spcBef>
              <a:spcAft>
                <a:spcPts val="0"/>
              </a:spcAft>
              <a:buSzPts val="1300"/>
              <a:buChar char="●"/>
            </a:pPr>
            <a:r>
              <a:rPr lang="en-GB"/>
              <a:t>Advantages:</a:t>
            </a:r>
            <a:endParaRPr/>
          </a:p>
          <a:p>
            <a:pPr indent="0" lvl="0" marL="457200" rtl="0" algn="l">
              <a:spcBef>
                <a:spcPts val="1600"/>
              </a:spcBef>
              <a:spcAft>
                <a:spcPts val="0"/>
              </a:spcAft>
              <a:buNone/>
            </a:pPr>
            <a:r>
              <a:rPr lang="en-GB"/>
              <a:t>→ Energy-efficient CIM (2.51 pJ/synapse, per paper).</a:t>
            </a:r>
            <a:endParaRPr/>
          </a:p>
          <a:p>
            <a:pPr indent="0" lvl="0" marL="457200" rtl="0" algn="l">
              <a:spcBef>
                <a:spcPts val="1600"/>
              </a:spcBef>
              <a:spcAft>
                <a:spcPts val="0"/>
              </a:spcAft>
              <a:buNone/>
            </a:pPr>
            <a:r>
              <a:rPr lang="en-GB"/>
              <a:t>→ Scalable for larger datasets with hardware implementation.</a:t>
            </a:r>
            <a:endParaRPr/>
          </a:p>
          <a:p>
            <a:pPr indent="-311150" lvl="0" marL="457200" rtl="0" algn="l">
              <a:spcBef>
                <a:spcPts val="1600"/>
              </a:spcBef>
              <a:spcAft>
                <a:spcPts val="0"/>
              </a:spcAft>
              <a:buSzPts val="1300"/>
              <a:buChar char="●"/>
            </a:pPr>
            <a:r>
              <a:rPr lang="en-GB"/>
              <a:t>Limitations:</a:t>
            </a:r>
            <a:endParaRPr/>
          </a:p>
          <a:p>
            <a:pPr indent="0" lvl="0" marL="457200" rtl="0" algn="l">
              <a:spcBef>
                <a:spcPts val="1600"/>
              </a:spcBef>
              <a:spcAft>
                <a:spcPts val="0"/>
              </a:spcAft>
              <a:buNone/>
            </a:pPr>
            <a:r>
              <a:rPr lang="en-GB"/>
              <a:t>→ Simplified ISI encoding reduces accuracy.</a:t>
            </a:r>
            <a:endParaRPr/>
          </a:p>
          <a:p>
            <a:pPr indent="0" lvl="0" marL="457200" rtl="0" algn="l">
              <a:spcBef>
                <a:spcPts val="1600"/>
              </a:spcBef>
              <a:spcAft>
                <a:spcPts val="0"/>
              </a:spcAft>
              <a:buNone/>
            </a:pPr>
            <a:r>
              <a:rPr lang="en-GB"/>
              <a:t>→ Software simulation omits analog memristor effects.</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507" name="Google Shape;507;p54"/>
          <p:cNvSpPr txBox="1"/>
          <p:nvPr>
            <p:ph idx="1" type="body"/>
          </p:nvPr>
        </p:nvSpPr>
        <p:spPr>
          <a:xfrm>
            <a:off x="1297500" y="1567550"/>
            <a:ext cx="7038900" cy="3150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Implement precise ISI encoding (vs. spike counts).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 Simulate analog memristor effects (e.g., resistance variation).</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GB"/>
              <a:t>Test on hardware CIM platforms for real-world performance.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13" name="Google Shape;513;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n-GB"/>
              <a:t>Proposed adaptive threshold tweak improves SNN robustness.</a:t>
            </a:r>
            <a:endParaRPr/>
          </a:p>
          <a:p>
            <a:pPr indent="0" lvl="0" marL="457200" rtl="0" algn="l">
              <a:spcBef>
                <a:spcPts val="1200"/>
              </a:spcBef>
              <a:spcAft>
                <a:spcPts val="0"/>
              </a:spcAft>
              <a:buNone/>
            </a:pPr>
            <a:r>
              <a:t/>
            </a:r>
            <a:endParaRPr/>
          </a:p>
          <a:p>
            <a:pPr indent="-298450" lvl="0" marL="457200" rtl="0" algn="l">
              <a:spcBef>
                <a:spcPts val="1200"/>
              </a:spcBef>
              <a:spcAft>
                <a:spcPts val="0"/>
              </a:spcAft>
              <a:buClr>
                <a:srgbClr val="000000"/>
              </a:buClr>
              <a:buSzPts val="1100"/>
              <a:buFont typeface="Arial"/>
              <a:buChar char="●"/>
            </a:pPr>
            <a:r>
              <a:rPr lang="en-GB"/>
              <a:t>Successfully implemented and tested on noisy MNIST (88.978% accuracy).</a:t>
            </a:r>
            <a:endParaRPr/>
          </a:p>
          <a:p>
            <a:pPr indent="0" lvl="0" marL="457200" rtl="0" algn="l">
              <a:spcBef>
                <a:spcPts val="1200"/>
              </a:spcBef>
              <a:spcAft>
                <a:spcPts val="0"/>
              </a:spcAft>
              <a:buNone/>
            </a:pPr>
            <a:r>
              <a:t/>
            </a:r>
            <a:endParaRPr/>
          </a:p>
          <a:p>
            <a:pPr indent="-298450" lvl="0" marL="457200" rtl="0" algn="l">
              <a:spcBef>
                <a:spcPts val="1200"/>
              </a:spcBef>
              <a:spcAft>
                <a:spcPts val="0"/>
              </a:spcAft>
              <a:buClr>
                <a:srgbClr val="000000"/>
              </a:buClr>
              <a:buSzPts val="1100"/>
              <a:buFont typeface="Arial"/>
              <a:buChar char="●"/>
            </a:pPr>
            <a:r>
              <a:rPr lang="en-GB"/>
              <a:t>Paves the way for energy-efficient, noise-robust neuromorphic systems.</a:t>
            </a:r>
            <a:endParaRPr/>
          </a:p>
          <a:p>
            <a:pPr indent="0" lvl="0" marL="0" rtl="0" algn="l">
              <a:spcBef>
                <a:spcPts val="1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of Spiking Neural Networks (SNNs)</a:t>
            </a:r>
            <a:endParaRPr/>
          </a:p>
        </p:txBody>
      </p:sp>
      <p:sp>
        <p:nvSpPr>
          <p:cNvPr id="253" name="Google Shape;253;p20"/>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stated earlier, SNNs are based on realistic models and activity patterns of the biological brain/neurons because of their </a:t>
            </a:r>
            <a:r>
              <a:rPr b="1" i="1" lang="en-GB" u="sng"/>
              <a:t>spiking nature</a:t>
            </a:r>
            <a:r>
              <a:rPr lang="en-GB"/>
              <a:t>. Due to this spiking nature of SNNs it makes them vastly different from </a:t>
            </a:r>
            <a:r>
              <a:rPr lang="en-GB"/>
              <a:t>artificial</a:t>
            </a:r>
            <a:r>
              <a:rPr lang="en-GB"/>
              <a:t> neural networks (ANNs) as the later is </a:t>
            </a:r>
            <a:r>
              <a:rPr lang="en-GB"/>
              <a:t>continuous in nature.</a:t>
            </a:r>
            <a:endParaRPr/>
          </a:p>
          <a:p>
            <a:pPr indent="0" lvl="0" marL="0" rtl="0" algn="l">
              <a:spcBef>
                <a:spcPts val="1600"/>
              </a:spcBef>
              <a:spcAft>
                <a:spcPts val="0"/>
              </a:spcAft>
              <a:buNone/>
            </a:pPr>
            <a:r>
              <a:rPr lang="en-GB"/>
              <a:t>In the case of ANNs:</a:t>
            </a:r>
            <a:endParaRPr/>
          </a:p>
          <a:p>
            <a:pPr indent="-311150" lvl="0" marL="457200" rtl="0" algn="l">
              <a:spcBef>
                <a:spcPts val="1600"/>
              </a:spcBef>
              <a:spcAft>
                <a:spcPts val="0"/>
              </a:spcAft>
              <a:buSzPts val="1300"/>
              <a:buAutoNum type="arabicPeriod"/>
            </a:pPr>
            <a:r>
              <a:rPr lang="en-GB"/>
              <a:t>Each neuron computes a continuous activation function (like sigmoid) based on weighted inputs.</a:t>
            </a:r>
            <a:endParaRPr/>
          </a:p>
          <a:p>
            <a:pPr indent="-311150" lvl="0" marL="457200" rtl="0" algn="l">
              <a:spcBef>
                <a:spcPts val="0"/>
              </a:spcBef>
              <a:spcAft>
                <a:spcPts val="0"/>
              </a:spcAft>
              <a:buSzPts val="1300"/>
              <a:buAutoNum type="arabicPeriod"/>
            </a:pPr>
            <a:r>
              <a:rPr lang="en-GB"/>
              <a:t>Neuron output is a scalar value representing the neuron's activity.</a:t>
            </a:r>
            <a:endParaRPr/>
          </a:p>
          <a:p>
            <a:pPr indent="0" lvl="0" marL="0" rtl="0" algn="l">
              <a:spcBef>
                <a:spcPts val="1600"/>
              </a:spcBef>
              <a:spcAft>
                <a:spcPts val="0"/>
              </a:spcAft>
              <a:buNone/>
            </a:pPr>
            <a:r>
              <a:rPr lang="en-GB"/>
              <a:t>The mathematical expression denoting the output state of a neuron is given by :</a:t>
            </a:r>
            <a:endParaRPr/>
          </a:p>
          <a:p>
            <a:pPr indent="0" lvl="0" marL="0" rtl="0" algn="ctr">
              <a:spcBef>
                <a:spcPts val="1600"/>
              </a:spcBef>
              <a:spcAft>
                <a:spcPts val="1600"/>
              </a:spcAft>
              <a:buNone/>
            </a:pPr>
            <a:r>
              <a:t/>
            </a:r>
            <a:endParaRPr/>
          </a:p>
        </p:txBody>
      </p:sp>
      <p:pic>
        <p:nvPicPr>
          <p:cNvPr id="254" name="Google Shape;254;p20"/>
          <p:cNvPicPr preferRelativeResize="0"/>
          <p:nvPr/>
        </p:nvPicPr>
        <p:blipFill>
          <a:blip r:embed="rId3">
            <a:alphaModFix/>
          </a:blip>
          <a:stretch>
            <a:fillRect/>
          </a:stretch>
        </p:blipFill>
        <p:spPr>
          <a:xfrm>
            <a:off x="3242300" y="3838650"/>
            <a:ext cx="3149300" cy="1026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Working of SNNs (cont.)</a:t>
            </a:r>
            <a:endParaRPr/>
          </a:p>
        </p:txBody>
      </p:sp>
      <p:sp>
        <p:nvSpPr>
          <p:cNvPr id="260" name="Google Shape;260;p21"/>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unlike the working of ANNs, SNNs differ from them in the following ways :</a:t>
            </a:r>
            <a:endParaRPr/>
          </a:p>
          <a:p>
            <a:pPr indent="-311150" lvl="0" marL="457200" rtl="0" algn="l">
              <a:spcBef>
                <a:spcPts val="1600"/>
              </a:spcBef>
              <a:spcAft>
                <a:spcPts val="0"/>
              </a:spcAft>
              <a:buSzPts val="1300"/>
              <a:buAutoNum type="arabicPeriod"/>
            </a:pPr>
            <a:r>
              <a:rPr lang="en-GB"/>
              <a:t>Neurons in SNNs generate discrete action potentials (spikes) whenever their internal membrane potential crosses a threshold.</a:t>
            </a:r>
            <a:endParaRPr/>
          </a:p>
          <a:p>
            <a:pPr indent="-311150" lvl="0" marL="457200" rtl="0" algn="l">
              <a:spcBef>
                <a:spcPts val="0"/>
              </a:spcBef>
              <a:spcAft>
                <a:spcPts val="0"/>
              </a:spcAft>
              <a:buSzPts val="1300"/>
              <a:buAutoNum type="arabicPeriod"/>
            </a:pPr>
            <a:r>
              <a:rPr lang="en-GB"/>
              <a:t>Neuron state is represented by a differential equation.</a:t>
            </a:r>
            <a:endParaRPr/>
          </a:p>
          <a:p>
            <a:pPr indent="0" lvl="0" marL="0" rtl="0" algn="l">
              <a:spcBef>
                <a:spcPts val="1600"/>
              </a:spcBef>
              <a:spcAft>
                <a:spcPts val="0"/>
              </a:spcAft>
              <a:buNone/>
            </a:pPr>
            <a:r>
              <a:rPr lang="en-GB"/>
              <a:t>Unlike ANNs, the output of neuron in an SNN is not a continuous value. At each point in time there is a check of any input spikes, these spikes can raise the membrane voltage of the neuron, and once the voltage has crossed a </a:t>
            </a:r>
            <a:r>
              <a:rPr lang="en-GB"/>
              <a:t>particular threshold value, an output spike is generated, which gives us the output or propagates to other neurons as the case may be.</a:t>
            </a:r>
            <a:r>
              <a:rPr lang="en-GB"/>
              <a:t> </a:t>
            </a:r>
            <a:r>
              <a:rPr lang="en-GB"/>
              <a:t>The mathematical expression denoting the membrane voltage of an SNN neuron is given by : </a:t>
            </a:r>
            <a:endParaRPr/>
          </a:p>
          <a:p>
            <a:pPr indent="0" lvl="0" marL="0" rtl="0" algn="ctr">
              <a:spcBef>
                <a:spcPts val="1600"/>
              </a:spcBef>
              <a:spcAft>
                <a:spcPts val="1600"/>
              </a:spcAft>
              <a:buNone/>
            </a:pPr>
            <a:r>
              <a:t/>
            </a:r>
            <a:endParaRPr/>
          </a:p>
        </p:txBody>
      </p:sp>
      <p:pic>
        <p:nvPicPr>
          <p:cNvPr id="261" name="Google Shape;261;p21"/>
          <p:cNvPicPr preferRelativeResize="0"/>
          <p:nvPr/>
        </p:nvPicPr>
        <p:blipFill>
          <a:blip r:embed="rId3">
            <a:alphaModFix/>
          </a:blip>
          <a:stretch>
            <a:fillRect/>
          </a:stretch>
        </p:blipFill>
        <p:spPr>
          <a:xfrm>
            <a:off x="2768500" y="3883725"/>
            <a:ext cx="3607000" cy="98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Diagrammatically Distinguishing between ANN and SNN</a:t>
            </a:r>
            <a:endParaRPr/>
          </a:p>
        </p:txBody>
      </p:sp>
      <p:pic>
        <p:nvPicPr>
          <p:cNvPr id="267" name="Google Shape;267;p22"/>
          <p:cNvPicPr preferRelativeResize="0"/>
          <p:nvPr/>
        </p:nvPicPr>
        <p:blipFill>
          <a:blip r:embed="rId3">
            <a:alphaModFix/>
          </a:blip>
          <a:stretch>
            <a:fillRect/>
          </a:stretch>
        </p:blipFill>
        <p:spPr>
          <a:xfrm>
            <a:off x="2607997" y="1307850"/>
            <a:ext cx="4417900" cy="375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Input/Output Spike Encoding Schema</a:t>
            </a:r>
            <a:endParaRPr/>
          </a:p>
        </p:txBody>
      </p:sp>
      <p:sp>
        <p:nvSpPr>
          <p:cNvPr id="273" name="Google Shape;273;p23"/>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previously saw that inputs to SNNs are spikes. Essentially, the information must be converted into a spike train before it is introduced into the SNN architecture. Therefore there has to be an encoding scheme which convert data/excitation events into spike trains/sequences. </a:t>
            </a:r>
            <a:endParaRPr/>
          </a:p>
          <a:p>
            <a:pPr indent="0" lvl="0" marL="0" rtl="0" algn="l">
              <a:spcBef>
                <a:spcPts val="1600"/>
              </a:spcBef>
              <a:spcAft>
                <a:spcPts val="0"/>
              </a:spcAft>
              <a:buNone/>
            </a:pPr>
            <a:r>
              <a:rPr lang="en-GB"/>
              <a:t>Encoding schemes are usually of 2 types : </a:t>
            </a:r>
            <a:endParaRPr/>
          </a:p>
          <a:p>
            <a:pPr indent="-311150" lvl="0" marL="457200" rtl="0" algn="l">
              <a:spcBef>
                <a:spcPts val="1600"/>
              </a:spcBef>
              <a:spcAft>
                <a:spcPts val="0"/>
              </a:spcAft>
              <a:buSzPts val="1300"/>
              <a:buAutoNum type="arabicPeriod"/>
            </a:pPr>
            <a:r>
              <a:rPr b="1" i="1" lang="en-GB"/>
              <a:t>Rate Encoding</a:t>
            </a:r>
            <a:r>
              <a:rPr lang="en-GB"/>
              <a:t> : Where data is encoded into the timing of the spike inputs.</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b="1" i="1" lang="en-GB"/>
              <a:t>Temporal Encoding</a:t>
            </a:r>
            <a:r>
              <a:rPr lang="en-GB"/>
              <a:t> : Where data is encoded into the exact timings of the spike inputs.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Temporal Encoding (cont.)</a:t>
            </a:r>
            <a:endParaRPr/>
          </a:p>
        </p:txBody>
      </p:sp>
      <p:sp>
        <p:nvSpPr>
          <p:cNvPr id="279" name="Google Shape;279;p24"/>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type of coding technique involves encoding data on the basis of the exact timestamps at which input spikes arrive at the neuron and/or the time interval between them.  2 popularly used temporal encoding schemes are :</a:t>
            </a:r>
            <a:endParaRPr/>
          </a:p>
          <a:p>
            <a:pPr indent="-311150" lvl="0" marL="457200" rtl="0" algn="l">
              <a:spcBef>
                <a:spcPts val="1600"/>
              </a:spcBef>
              <a:spcAft>
                <a:spcPts val="0"/>
              </a:spcAft>
              <a:buSzPts val="1300"/>
              <a:buAutoNum type="arabicPeriod"/>
            </a:pPr>
            <a:r>
              <a:rPr b="1" i="1" lang="en-GB"/>
              <a:t>TTFS </a:t>
            </a:r>
            <a:r>
              <a:rPr lang="en-GB"/>
              <a:t>: </a:t>
            </a:r>
            <a:r>
              <a:rPr lang="en-GB"/>
              <a:t> Stands for “Time To First Spike”. Encoding where information is represented by the timing of a neuron's first spike. It relies on the latency—how quickly a neuron fires after receiving an input. In this scheme, a stronger stimulus typically results in an earlier spike, while a weaker stimulus leads to a later spike.</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b="1" i="1" lang="en-GB"/>
              <a:t>ISI </a:t>
            </a:r>
            <a:r>
              <a:rPr lang="en-GB"/>
              <a:t>: Stands for “Inter-Spike Interval”. Encoding where information is carried in the time differences between consecutive spikes rather than in the precise timing of a single spike. In this case, the pattern of inter-spike intervals (ISIs) conveys features of the input stimulus. Unlike the case in TTFS, here a neuron may fire repeatedly in response to a sustained input.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Temporal Encoding (cont.)</a:t>
            </a:r>
            <a:endParaRPr/>
          </a:p>
        </p:txBody>
      </p:sp>
      <p:sp>
        <p:nvSpPr>
          <p:cNvPr id="285" name="Google Shape;285;p25"/>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Amongst the two spike encoding schemes, i.e, rate and temporal encoding, temporal encoding is </a:t>
            </a:r>
            <a:r>
              <a:rPr lang="en-GB"/>
              <a:t>preferred</a:t>
            </a:r>
            <a:r>
              <a:rPr lang="en-GB"/>
              <a:t> over rate encoding as it is more energy efficient compared to rate encoding because of the fewer spike events it generates.</a:t>
            </a:r>
            <a:endParaRPr/>
          </a:p>
          <a:p>
            <a:pPr indent="0" lvl="0" marL="0" rtl="0" algn="ctr">
              <a:spcBef>
                <a:spcPts val="1600"/>
              </a:spcBef>
              <a:spcAft>
                <a:spcPts val="1600"/>
              </a:spcAft>
              <a:buNone/>
            </a:pPr>
            <a:r>
              <a:rPr lang="en-GB"/>
              <a:t>Furthermore amongst the two temporal encoding schemes, ISI is </a:t>
            </a:r>
            <a:r>
              <a:rPr lang="en-GB"/>
              <a:t>preferred</a:t>
            </a:r>
            <a:r>
              <a:rPr lang="en-GB"/>
              <a:t> over TTFS  </a:t>
            </a:r>
            <a:r>
              <a:rPr lang="en-GB"/>
              <a:t>since it carries information in both the timing of the spikes as well as the distance between the spikes based on the intensity of the information. Thus the information that can be conveyed by ISI encoding is effectively more than the information that can be conveyed by the same amount of TTFS encoded spikes.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